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C7E1-6B26-4266-9525-F99E258C5287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F330-C952-4C55-9323-C85245D84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i.creativecommons.org/l/by-nc-nd/4.0/80x15.png" TargetMode="External"/><Relationship Id="rId3" Type="http://schemas.openxmlformats.org/officeDocument/2006/relationships/hyperlink" Target="http://www.pixton.com/" TargetMode="External"/><Relationship Id="rId7" Type="http://schemas.openxmlformats.org/officeDocument/2006/relationships/image" Target="../media/image1.wmf"/><Relationship Id="rId2" Type="http://schemas.openxmlformats.org/officeDocument/2006/relationships/hyperlink" Target="http://www.toondoo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mbridgeenglishonline.com/Cartoon_Maker/" TargetMode="External"/><Relationship Id="rId5" Type="http://schemas.openxmlformats.org/officeDocument/2006/relationships/hyperlink" Target="http://www.makebeliefscomix.com/Comix/" TargetMode="External"/><Relationship Id="rId4" Type="http://schemas.openxmlformats.org/officeDocument/2006/relationships/hyperlink" Target="http://www.readwritethink.org/files/resources/interactives/com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14400"/>
            <a:ext cx="762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Goudy Stout" pitchFamily="18" charset="0"/>
              </a:rPr>
              <a:t>Math Cartoon</a:t>
            </a:r>
            <a:endParaRPr lang="en-US" sz="6600" dirty="0">
              <a:latin typeface="Goudy Stou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1242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arrington" pitchFamily="82" charset="0"/>
              </a:rPr>
              <a:t>End of the Year Project</a:t>
            </a:r>
          </a:p>
          <a:p>
            <a:pPr algn="ctr"/>
            <a:endParaRPr lang="en-US" sz="3600" b="1" dirty="0">
              <a:latin typeface="Harrington" pitchFamily="82" charset="0"/>
            </a:endParaRPr>
          </a:p>
          <a:p>
            <a:pPr algn="ctr"/>
            <a:r>
              <a:rPr lang="en-US" sz="3600" b="1" dirty="0" smtClean="0">
                <a:latin typeface="Harrington" pitchFamily="82" charset="0"/>
              </a:rPr>
              <a:t>By Kate’s Kreations</a:t>
            </a:r>
            <a:endParaRPr lang="en-US" sz="3600" b="1" dirty="0">
              <a:latin typeface="Harrington" pitchFamily="82" charset="0"/>
            </a:endParaRPr>
          </a:p>
        </p:txBody>
      </p:sp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  <p:pic>
        <p:nvPicPr>
          <p:cNvPr id="8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066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oudy Stout" pitchFamily="18" charset="0"/>
              </a:rPr>
              <a:t>About the Project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4384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At the end of the year, my students tend to get a bit antsy. </a:t>
            </a: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In order to keep them busy I use projects that summarize the year and allows students to creatively demonstrate </a:t>
            </a: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what they learned this year.  </a:t>
            </a: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Math Cartoon is a great way to engage student learning </a:t>
            </a: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and let kids express their learning in a meaningful way.</a:t>
            </a:r>
          </a:p>
          <a:p>
            <a:pPr algn="ctr"/>
            <a:endParaRPr lang="en-US" dirty="0">
              <a:latin typeface="Kalinga" pitchFamily="34" charset="0"/>
              <a:cs typeface="Kalinga" pitchFamily="34" charset="0"/>
            </a:endParaRP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I created this project last year and I differentiated it for both regular and gifted education students. </a:t>
            </a:r>
          </a:p>
          <a:p>
            <a:pPr algn="ctr"/>
            <a:r>
              <a:rPr lang="en-US" dirty="0" smtClean="0">
                <a:latin typeface="Kalinga" pitchFamily="34" charset="0"/>
                <a:cs typeface="Kalinga" pitchFamily="34" charset="0"/>
              </a:rPr>
              <a:t>Please feel free to make any necessary changes so that this project is tailored for your students. </a:t>
            </a:r>
            <a:endParaRPr lang="en-US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  <p:pic>
        <p:nvPicPr>
          <p:cNvPr id="8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Overview:</a:t>
            </a:r>
            <a:endParaRPr lang="en-US" sz="4800" dirty="0">
              <a:latin typeface="Goudy Stou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Kalinga" pitchFamily="34" charset="0"/>
                <a:cs typeface="Kalinga" pitchFamily="34" charset="0"/>
              </a:rPr>
              <a:t>Students will write and compose a math cartoon which explains a topic from one of the units studied this year.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Kalinga" pitchFamily="34" charset="0"/>
                <a:cs typeface="Kalinga" pitchFamily="34" charset="0"/>
              </a:rPr>
              <a:t>Students can work in pairs if you choose to do so.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Kalinga" pitchFamily="34" charset="0"/>
                <a:cs typeface="Kalinga" pitchFamily="34" charset="0"/>
              </a:rPr>
              <a:t>Pick three due dates or progress checks for:</a:t>
            </a:r>
          </a:p>
          <a:p>
            <a:r>
              <a:rPr lang="en-US" sz="2000" dirty="0">
                <a:latin typeface="Kalinga" pitchFamily="34" charset="0"/>
                <a:cs typeface="Kalinga" pitchFamily="34" charset="0"/>
              </a:rPr>
              <a:t>	</a:t>
            </a:r>
            <a:r>
              <a:rPr lang="en-US" sz="2000" dirty="0" smtClean="0">
                <a:latin typeface="Kalinga" pitchFamily="34" charset="0"/>
                <a:cs typeface="Kalinga" pitchFamily="34" charset="0"/>
              </a:rPr>
              <a:t>Topic of cartoon</a:t>
            </a:r>
          </a:p>
          <a:p>
            <a:r>
              <a:rPr lang="en-US" sz="2000" dirty="0">
                <a:latin typeface="Kalinga" pitchFamily="34" charset="0"/>
                <a:cs typeface="Kalinga" pitchFamily="34" charset="0"/>
              </a:rPr>
              <a:t>	</a:t>
            </a:r>
            <a:r>
              <a:rPr lang="en-US" sz="2000" dirty="0" smtClean="0">
                <a:latin typeface="Kalinga" pitchFamily="34" charset="0"/>
                <a:cs typeface="Kalinga" pitchFamily="34" charset="0"/>
              </a:rPr>
              <a:t>Rough draft of script</a:t>
            </a:r>
          </a:p>
          <a:p>
            <a:r>
              <a:rPr lang="en-US" sz="2000" dirty="0">
                <a:latin typeface="Kalinga" pitchFamily="34" charset="0"/>
                <a:cs typeface="Kalinga" pitchFamily="34" charset="0"/>
              </a:rPr>
              <a:t>	</a:t>
            </a:r>
            <a:r>
              <a:rPr lang="en-US" sz="2000" dirty="0" smtClean="0">
                <a:latin typeface="Kalinga" pitchFamily="34" charset="0"/>
                <a:cs typeface="Kalinga" pitchFamily="34" charset="0"/>
              </a:rPr>
              <a:t>Final project due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Kalinga" pitchFamily="34" charset="0"/>
                <a:cs typeface="Kalinga" pitchFamily="34" charset="0"/>
              </a:rPr>
              <a:t>Students can create their cartoons either by hand or with a computer. If using computers, make sure students manage their time since computer time is usually limited.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Kalinga" pitchFamily="34" charset="0"/>
                <a:cs typeface="Kalinga" pitchFamily="34" charset="0"/>
              </a:rPr>
              <a:t> Rough draft should include everything which will be in the final cartoon.</a:t>
            </a:r>
            <a:endParaRPr lang="en-US" sz="2000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6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914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Objectives:</a:t>
            </a:r>
            <a:endParaRPr lang="en-US" sz="4800" dirty="0">
              <a:latin typeface="Goudy Stou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7526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alinga" pitchFamily="34" charset="0"/>
                <a:cs typeface="Kalinga" pitchFamily="34" charset="0"/>
              </a:rPr>
              <a:t>Help students retain commonly used mathematical procedures.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alinga" pitchFamily="34" charset="0"/>
                <a:cs typeface="Kalinga" pitchFamily="34" charset="0"/>
              </a:rPr>
              <a:t>Integrate math with writing, (</a:t>
            </a:r>
            <a:r>
              <a:rPr lang="en-US" sz="2800" i="1" dirty="0" smtClean="0">
                <a:latin typeface="Kalinga" pitchFamily="34" charset="0"/>
                <a:cs typeface="Kalinga" pitchFamily="34" charset="0"/>
              </a:rPr>
              <a:t>Common Core</a:t>
            </a:r>
            <a:r>
              <a:rPr lang="en-US" sz="2800" dirty="0" smtClean="0">
                <a:latin typeface="Kalinga" pitchFamily="34" charset="0"/>
                <a:cs typeface="Kalinga" pitchFamily="34" charset="0"/>
              </a:rPr>
              <a:t>) while providing students the opportunity to utilize both their cognitive and creative abilities.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alinga" pitchFamily="34" charset="0"/>
                <a:cs typeface="Kalinga" pitchFamily="34" charset="0"/>
              </a:rPr>
              <a:t>Provide a motivational strategy that will encourage an appreciation for mathematics. </a:t>
            </a:r>
            <a:endParaRPr lang="en-US" sz="2800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6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Directions:</a:t>
            </a:r>
            <a:endParaRPr lang="en-US" sz="4800" dirty="0">
              <a:latin typeface="Goudy Stou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Kalinga" pitchFamily="34" charset="0"/>
                <a:cs typeface="Kalinga" pitchFamily="34" charset="0"/>
              </a:rPr>
              <a:t>Students will present their cartoon either with an online cartoon creator (see credits for hyperlinks) or by hand with a template to teach a learned concept from this school year.</a:t>
            </a:r>
          </a:p>
          <a:p>
            <a:endParaRPr lang="en-US" sz="2200" dirty="0" smtClean="0">
              <a:latin typeface="Kalinga" pitchFamily="34" charset="0"/>
              <a:cs typeface="Kalinga" pitchFamily="34" charset="0"/>
            </a:endParaRPr>
          </a:p>
          <a:p>
            <a:r>
              <a:rPr lang="en-US" sz="2200" b="1" dirty="0" smtClean="0">
                <a:latin typeface="Kalinga" pitchFamily="34" charset="0"/>
                <a:cs typeface="Kalinga" pitchFamily="34" charset="0"/>
              </a:rPr>
              <a:t>The script must include (but is not limited to):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Kalinga" pitchFamily="34" charset="0"/>
                <a:cs typeface="Kalinga" pitchFamily="34" charset="0"/>
              </a:rPr>
              <a:t>Appropriate for the character and setting of cartoon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Kalinga" pitchFamily="34" charset="0"/>
                <a:cs typeface="Kalinga" pitchFamily="34" charset="0"/>
              </a:rPr>
              <a:t>Minimum of six slides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Kalinga" pitchFamily="34" charset="0"/>
                <a:cs typeface="Kalinga" pitchFamily="34" charset="0"/>
              </a:rPr>
              <a:t>Uses academic vocabulary which cover the math topic (from approved list)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Kalinga" pitchFamily="34" charset="0"/>
                <a:cs typeface="Kalinga" pitchFamily="34" charset="0"/>
              </a:rPr>
              <a:t>Clean and appropriate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Kalinga" pitchFamily="34" charset="0"/>
                <a:cs typeface="Kalinga" pitchFamily="34" charset="0"/>
              </a:rPr>
              <a:t>Drawings go with topic</a:t>
            </a:r>
          </a:p>
        </p:txBody>
      </p:sp>
      <p:pic>
        <p:nvPicPr>
          <p:cNvPr id="5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  <p:pic>
        <p:nvPicPr>
          <p:cNvPr id="6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066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oudy Stout" pitchFamily="18" charset="0"/>
              </a:rPr>
              <a:t>Directions continued: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alinga" pitchFamily="34" charset="0"/>
                <a:cs typeface="Kalinga" pitchFamily="34" charset="0"/>
              </a:rPr>
              <a:t>The cartoon may include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Game show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Television show – short story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Create characters or use historical figures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Sports activity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School setting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Kalinga" pitchFamily="34" charset="0"/>
                <a:cs typeface="Kalinga" pitchFamily="34" charset="0"/>
              </a:rPr>
              <a:t>Other ideas must be approved by teacher</a:t>
            </a:r>
            <a:endParaRPr lang="en-US" sz="2400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  <p:pic>
        <p:nvPicPr>
          <p:cNvPr id="8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Topics:</a:t>
            </a:r>
            <a:endParaRPr lang="en-US" sz="4800" dirty="0">
              <a:latin typeface="Goudy Stout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Add/subtract fractions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Multiply/divide fractions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Fraction-decimal-percent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Mixed/improper fractions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Comparing fractions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GCF/LCM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Equivalent fractions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Ratios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Proportions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Comparing decimals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Comparing percents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Order of operations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Exponents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Expressions/equations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One-step equations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Inverse operations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Substitution 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Graphs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Cartesian plane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Functions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Central tendencies – MMMR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Histogram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Line plot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Dot plot (Box-n-Whisker)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Area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Volume 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Surface area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Integers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Absolute value</a:t>
            </a:r>
          </a:p>
          <a:p>
            <a:r>
              <a:rPr lang="en-US" dirty="0" smtClean="0">
                <a:latin typeface="Kalinga" pitchFamily="34" charset="0"/>
                <a:cs typeface="Kalinga" pitchFamily="34" charset="0"/>
              </a:rPr>
              <a:t>Inequalities </a:t>
            </a:r>
          </a:p>
          <a:p>
            <a:endParaRPr lang="en-US" dirty="0">
              <a:latin typeface="Kalinga" pitchFamily="34" charset="0"/>
              <a:cs typeface="Kalinga" pitchFamily="34" charset="0"/>
            </a:endParaRPr>
          </a:p>
        </p:txBody>
      </p:sp>
      <p:pic>
        <p:nvPicPr>
          <p:cNvPr id="11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  <p:pic>
        <p:nvPicPr>
          <p:cNvPr id="12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Rubric</a:t>
            </a:r>
            <a:endParaRPr lang="en-US" sz="4800" dirty="0">
              <a:latin typeface="Goudy Stout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1476195"/>
          <a:ext cx="8839199" cy="4447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646518"/>
                <a:gridCol w="1559858"/>
                <a:gridCol w="1559858"/>
                <a:gridCol w="1386542"/>
                <a:gridCol w="1213223"/>
              </a:tblGrid>
              <a:tr h="6118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Points Earned</a:t>
                      </a:r>
                      <a:endParaRPr lang="en-US" dirty="0"/>
                    </a:p>
                  </a:txBody>
                  <a:tcPr/>
                </a:tc>
              </a:tr>
              <a:tr h="9226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 shows a full understanding of the topic.</a:t>
                      </a:r>
                    </a:p>
                    <a:p>
                      <a:pPr algn="l"/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Students shows a good</a:t>
                      </a:r>
                      <a:r>
                        <a:rPr lang="en-US" sz="1200" baseline="0" dirty="0" smtClean="0"/>
                        <a:t> understanding of the topic.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Students shows good understanding of parts of the topic.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Students does not seem to understand the topic</a:t>
                      </a:r>
                      <a:r>
                        <a:rPr lang="en-US" sz="1200" baseline="0" dirty="0" smtClean="0"/>
                        <a:t> very well.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11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Focus</a:t>
                      </a:r>
                      <a:r>
                        <a:rPr lang="en-US" baseline="0" dirty="0" smtClean="0"/>
                        <a:t> 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Stays</a:t>
                      </a:r>
                      <a:r>
                        <a:rPr lang="en-US" sz="1200" baseline="0" dirty="0" smtClean="0"/>
                        <a:t> on topic 100% of the time.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Stays on topic 90% of the time.</a:t>
                      </a:r>
                    </a:p>
                    <a:p>
                      <a:pPr algn="l"/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Stays on topic</a:t>
                      </a:r>
                      <a:r>
                        <a:rPr lang="en-US" sz="1200" baseline="0" dirty="0" smtClean="0"/>
                        <a:t> 70-80% of the time.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It was hard to tell what</a:t>
                      </a:r>
                      <a:r>
                        <a:rPr lang="en-US" sz="1200" baseline="0" dirty="0" smtClean="0"/>
                        <a:t> the topic was. 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36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Script is typed</a:t>
                      </a:r>
                      <a:r>
                        <a:rPr lang="en-US" sz="1200" baseline="0" dirty="0" smtClean="0"/>
                        <a:t> or written clearly on paper and is appropriate for characters and setting.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Script is not written clearly, but is appropriate</a:t>
                      </a:r>
                      <a:r>
                        <a:rPr lang="en-US" sz="1200" baseline="0" dirty="0" smtClean="0"/>
                        <a:t> for the characters and setting.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Script is</a:t>
                      </a:r>
                      <a:r>
                        <a:rPr lang="en-US" sz="1200" baseline="0" dirty="0" smtClean="0"/>
                        <a:t> not appropriate for the characters and setting.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No script.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18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Presentation has</a:t>
                      </a:r>
                      <a:r>
                        <a:rPr lang="en-US" sz="1200" baseline="0" dirty="0" smtClean="0"/>
                        <a:t> more than 6 slides.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Presentation has exactly 6 slides.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Presentation has 4-5 slides. 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Presentation has less than 4 slide.</a:t>
                      </a:r>
                      <a:endParaRPr lang="en-US" sz="1200" dirty="0"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96797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  <p:pic>
        <p:nvPicPr>
          <p:cNvPr id="7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Goudy Stout" pitchFamily="18" charset="0"/>
              </a:rPr>
              <a:t>Resources:</a:t>
            </a:r>
            <a:endParaRPr lang="en-US" sz="4800" dirty="0">
              <a:latin typeface="Goudy Stou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336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Kalinga" pitchFamily="34" charset="0"/>
                <a:cs typeface="Kalinga" pitchFamily="34" charset="0"/>
              </a:rPr>
              <a:t>Free Cartoon Websites: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http://www.toondoo.com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3"/>
              </a:rPr>
              <a:t>http://www.pixton.com/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4"/>
              </a:rPr>
              <a:t>http://www.readwritethink.org/files/resources/interactives/comic/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5"/>
              </a:rPr>
              <a:t>http://www.makebeliefscomix.com/Comix/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hlinkClick r:id="rId6"/>
              </a:rPr>
              <a:t>http://cambridgeenglishonline.com/Cartoon_Maker/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pic>
        <p:nvPicPr>
          <p:cNvPr id="1039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762610"/>
          </a:xfrm>
          <a:prstGeom prst="rect">
            <a:avLst/>
          </a:prstGeom>
          <a:noFill/>
        </p:spPr>
      </p:pic>
      <p:pic>
        <p:nvPicPr>
          <p:cNvPr id="20" name="Picture 15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095390"/>
            <a:ext cx="9144000" cy="76261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85800" y="5638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https://i.creativecommons.org/l/by-nc-nd/4.0/80x15.png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 design template</Template>
  <TotalTime>187</TotalTime>
  <Words>556</Words>
  <Application>Microsoft Office PowerPoint</Application>
  <PresentationFormat>On-screen Show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Snowney</dc:creator>
  <cp:lastModifiedBy>Kate Snowney</cp:lastModifiedBy>
  <cp:revision>22</cp:revision>
  <dcterms:created xsi:type="dcterms:W3CDTF">2015-04-19T18:26:30Z</dcterms:created>
  <dcterms:modified xsi:type="dcterms:W3CDTF">2015-04-19T21:33:34Z</dcterms:modified>
</cp:coreProperties>
</file>